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3DCD-462F-4B56-BE0C-79D6EE9BE74C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0F2F8-85C5-41C4-9FE9-813AEDCEC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93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508422-4CAA-489F-A642-657F9FDEF5F1}" type="slidenum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2</a:t>
            </a:fld>
            <a:endParaRPr lang="en-US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93CC-956E-43F9-AB92-E2A0169C7536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41BB-5A1D-46FD-8452-D49364B415EC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0065-2574-4537-AF81-2A2064E2230C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0C5E0-4577-44D9-8008-B6514A783291}" type="datetime1">
              <a:rPr lang="ru-RU" smtClean="0">
                <a:solidFill>
                  <a:srgbClr val="000000"/>
                </a:solidFill>
              </a:rPr>
              <a:t>02.12.2013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srgbClr val="000000"/>
                </a:solidFill>
              </a:rPr>
              <a:t>A.Konoplyanik, ENERGETIKA-XXI, RT-2, SPB, 29.11.2013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FBF9-B627-4741-B281-36719889C0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FC5-BFDD-41ED-9088-7EF2F383651A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4C499-B2D5-4F73-A75D-DD33579A9F81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B96F-2DA5-4105-9EE6-F8E8AD2CBC12}" type="datetime1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693A-26C3-4228-AFDE-95E6640F7614}" type="datetime1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E849-5DD7-467E-8760-B11EB32EF9E8}" type="datetime1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A53E-9AEE-4443-8459-E846674BC9A1}" type="datetime1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4CE5-6722-4CB7-8EAD-D859C6218CCE}" type="datetime1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ABD-7C2F-4794-B4E7-6CEA4E1D0658}" type="datetime1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0DF3-6731-4199-B7EF-A46211D0A9E1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A.Konoplyanik, ENERGETIKA-XXI, RT-2, SPB, 29.11.2013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E0C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526E8E91-1980-44F9-B83E-3D81384F4B22}" type="datetime1">
              <a:rPr lang="ru-RU" smtClean="0">
                <a:solidFill>
                  <a:srgbClr val="000000"/>
                </a:solidFill>
              </a:rPr>
              <a:t>02.12.2013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00"/>
                </a:solidFill>
              </a:rPr>
              <a:t>A.Konoplyanik, ENERGETIKA-XXI, RT-2, SPB, 29.11.2013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98F14D0-605A-4E62-A944-3EE10560BE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709"/>
            <a:ext cx="9144000" cy="3212701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Круглый стол </a:t>
            </a:r>
            <a:r>
              <a:rPr lang="en-US" sz="3200" b="1" dirty="0"/>
              <a:t>2. </a:t>
            </a:r>
            <a:r>
              <a:rPr lang="ru-RU" sz="3200" b="1" dirty="0"/>
              <a:t>Геополитические изменения, энергетическая безопасность и энергетическая парадигма  </a:t>
            </a:r>
            <a:r>
              <a:rPr lang="en-US" sz="3200" b="1" dirty="0"/>
              <a:t>XXI </a:t>
            </a:r>
            <a:r>
              <a:rPr lang="ru-RU" sz="3200" b="1" dirty="0"/>
              <a:t>века: уголь, нефть, </a:t>
            </a:r>
            <a:r>
              <a:rPr lang="ru-RU" sz="3200" b="1" dirty="0" smtClean="0"/>
              <a:t>газ (вступительное слово модератора)</a:t>
            </a:r>
            <a:br>
              <a:rPr lang="ru-RU" sz="3200" b="1" dirty="0" smtClean="0"/>
            </a:br>
            <a:r>
              <a:rPr lang="en-US" sz="3200" b="1" dirty="0" smtClean="0"/>
              <a:t>Round Table 2. Geopolitical changes, energy security &amp; energy paradigm for XXI century: coal, oil, gas (introductory remarks of moderator)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941168"/>
            <a:ext cx="8712968" cy="175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VI</a:t>
            </a:r>
            <a:r>
              <a:rPr lang="ru-RU" b="1" dirty="0" smtClean="0"/>
              <a:t> </a:t>
            </a:r>
            <a:r>
              <a:rPr lang="ru-RU" b="1" dirty="0"/>
              <a:t>Международная конференция </a:t>
            </a:r>
            <a:br>
              <a:rPr lang="ru-RU" b="1" dirty="0"/>
            </a:br>
            <a:r>
              <a:rPr lang="ru-RU" b="1" dirty="0"/>
              <a:t>«Энергетика </a:t>
            </a:r>
            <a:r>
              <a:rPr lang="en-US" b="1" dirty="0"/>
              <a:t>XXI</a:t>
            </a:r>
            <a:r>
              <a:rPr lang="ru-RU" b="1" dirty="0"/>
              <a:t>: экономика, политика, экология</a:t>
            </a:r>
            <a:r>
              <a:rPr lang="ru-RU" b="1" dirty="0" smtClean="0"/>
              <a:t>»</a:t>
            </a:r>
            <a:r>
              <a:rPr lang="en-US" b="1" dirty="0" smtClean="0"/>
              <a:t> </a:t>
            </a:r>
            <a:r>
              <a:rPr lang="ru-RU" b="1" dirty="0" smtClean="0"/>
              <a:t>на тему «Энергетика </a:t>
            </a:r>
            <a:r>
              <a:rPr lang="ru-RU" b="1" dirty="0"/>
              <a:t>России: выбор стратегии для 21 века</a:t>
            </a:r>
            <a:r>
              <a:rPr lang="ru-RU" b="1" dirty="0" smtClean="0"/>
              <a:t>», Санкт-Петербург, 29.11.2013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3356992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79646">
                    <a:lumMod val="75000"/>
                  </a:srgbClr>
                </a:solidFill>
              </a:rPr>
              <a:t>А.А.Конопляник</a:t>
            </a:r>
            <a:r>
              <a:rPr lang="ru-RU" sz="2400" b="1" dirty="0" smtClean="0">
                <a:solidFill>
                  <a:srgbClr val="F79646">
                    <a:lumMod val="75000"/>
                  </a:srgbClr>
                </a:solidFill>
              </a:rPr>
              <a:t>, д.э.н., </a:t>
            </a:r>
            <a:endParaRPr lang="en-US" sz="24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ctr"/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Советник генерального директора ООО «Газпром экспорт»</a:t>
            </a:r>
            <a:r>
              <a:rPr lang="en-US" b="1" dirty="0" smtClean="0">
                <a:solidFill>
                  <a:srgbClr val="F79646">
                    <a:lumMod val="75000"/>
                  </a:srgbClr>
                </a:solidFill>
              </a:rPr>
              <a:t>,</a:t>
            </a:r>
          </a:p>
          <a:p>
            <a:pPr algn="ctr"/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Профессор кафедры «Международный нефтегазовый бизнес»</a:t>
            </a:r>
            <a:b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ru-RU" b="1" dirty="0" smtClean="0">
                <a:solidFill>
                  <a:srgbClr val="F79646">
                    <a:lumMod val="75000"/>
                  </a:srgbClr>
                </a:solidFill>
              </a:rPr>
              <a:t>РГУ нефти и газа </a:t>
            </a:r>
            <a:r>
              <a:rPr lang="ru-RU" b="1" dirty="0" err="1" smtClean="0">
                <a:solidFill>
                  <a:srgbClr val="F79646">
                    <a:lumMod val="75000"/>
                  </a:srgbClr>
                </a:solidFill>
              </a:rPr>
              <a:t>им.Губкина</a:t>
            </a:r>
            <a:endParaRPr lang="en-US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ctr"/>
            <a:r>
              <a:rPr lang="en-US" b="1" dirty="0" smtClean="0">
                <a:solidFill>
                  <a:srgbClr val="F79646">
                    <a:lumMod val="75000"/>
                  </a:srgbClr>
                </a:solidFill>
              </a:rPr>
              <a:t>www.konoplyanik.ru</a:t>
            </a:r>
            <a:endParaRPr lang="ru-RU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R Fig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4282" y="928671"/>
            <a:ext cx="7215238" cy="5286412"/>
          </a:xfrm>
          <a:noFill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715404" cy="882633"/>
          </a:xfrm>
          <a:noFill/>
        </p:spPr>
        <p:txBody>
          <a:bodyPr/>
          <a:lstStyle/>
          <a:p>
            <a:pPr eaLnBrk="1" hangingPunct="1">
              <a:tabLst>
                <a:tab pos="1376363" algn="l"/>
              </a:tabLst>
            </a:pPr>
            <a:r>
              <a:rPr lang="ru-RU" sz="20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Эволюция рынков нефти и газа:</a:t>
            </a:r>
            <a:r>
              <a:rPr lang="en-US" sz="20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 менее к более конкурентной среде (экономическая интерпретация «кривых </a:t>
            </a:r>
            <a:r>
              <a:rPr lang="ru-RU" sz="2000" b="1" dirty="0" err="1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Хабберта</a:t>
            </a:r>
            <a:r>
              <a:rPr lang="ru-RU" sz="20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») </a:t>
            </a:r>
            <a:endParaRPr lang="en-US" sz="2000" b="1" dirty="0" smtClean="0">
              <a:solidFill>
                <a:srgbClr val="0066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47800" y="6142038"/>
            <a:ext cx="7620000" cy="334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endParaRPr lang="ru-RU" sz="1400" b="1" i="1">
              <a:solidFill>
                <a:srgbClr val="000000"/>
              </a:solidFill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6143636" y="857232"/>
            <a:ext cx="2857520" cy="1928826"/>
          </a:xfrm>
          <a:prstGeom prst="wedgeRectCallout">
            <a:avLst>
              <a:gd name="adj1" fmla="val -74536"/>
              <a:gd name="adj2" fmla="val -7686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</a:rPr>
              <a:t>Глубокие горизонты, глубоководный шельф, Арктика, сланцевый газ, метан угольных пластов, </a:t>
            </a:r>
            <a:r>
              <a:rPr lang="ru-RU" dirty="0" err="1" smtClean="0">
                <a:solidFill>
                  <a:srgbClr val="000000"/>
                </a:solidFill>
              </a:rPr>
              <a:t>биогаз</a:t>
            </a:r>
            <a:r>
              <a:rPr lang="ru-RU" dirty="0" smtClean="0">
                <a:solidFill>
                  <a:srgbClr val="000000"/>
                </a:solidFill>
              </a:rPr>
              <a:t>, низконапорный газ, </a:t>
            </a:r>
            <a:r>
              <a:rPr lang="ru-RU" dirty="0" err="1" smtClean="0">
                <a:solidFill>
                  <a:srgbClr val="000000"/>
                </a:solidFill>
              </a:rPr>
              <a:t>газогидраты</a:t>
            </a:r>
            <a:r>
              <a:rPr lang="ru-RU" dirty="0" smtClean="0">
                <a:solidFill>
                  <a:srgbClr val="000000"/>
                </a:solidFill>
              </a:rPr>
              <a:t>, ...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6643702" y="3164338"/>
            <a:ext cx="2357423" cy="2928958"/>
          </a:xfrm>
          <a:prstGeom prst="wedgeRectCallout">
            <a:avLst>
              <a:gd name="adj1" fmla="val -168818"/>
              <a:gd name="adj2" fmla="val -74415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</a:rPr>
              <a:t>Глубокие горизонты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ru-RU" dirty="0" smtClean="0">
                <a:solidFill>
                  <a:srgbClr val="000000"/>
                </a:solidFill>
              </a:rPr>
              <a:t>глубоководный шельф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ru-RU" dirty="0" smtClean="0">
                <a:solidFill>
                  <a:srgbClr val="000000"/>
                </a:solidFill>
              </a:rPr>
              <a:t>Арктика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ru-RU" dirty="0" smtClean="0">
                <a:solidFill>
                  <a:srgbClr val="000000"/>
                </a:solidFill>
              </a:rPr>
              <a:t>тяжелая нефть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r>
              <a:rPr lang="ru-RU" dirty="0" smtClean="0">
                <a:solidFill>
                  <a:srgbClr val="000000"/>
                </a:solidFill>
              </a:rPr>
              <a:t> сланцевая нефть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ru-RU" dirty="0" smtClean="0">
                <a:solidFill>
                  <a:srgbClr val="000000"/>
                </a:solidFill>
              </a:rPr>
              <a:t>битуминозные песчаники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ru-RU" dirty="0" smtClean="0">
                <a:solidFill>
                  <a:srgbClr val="000000"/>
                </a:solidFill>
              </a:rPr>
              <a:t>«газ в жидкость», «уголь в жидкость», «биомасса в жидкость», </a:t>
            </a:r>
            <a:r>
              <a:rPr lang="en-US" dirty="0" smtClean="0">
                <a:solidFill>
                  <a:srgbClr val="000000"/>
                </a:solidFill>
              </a:rPr>
              <a:t>…</a:t>
            </a:r>
            <a:endParaRPr lang="ru-RU" dirty="0">
              <a:solidFill>
                <a:srgbClr val="00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2856693" y="2143116"/>
            <a:ext cx="1429554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501356" y="1570818"/>
            <a:ext cx="100013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трелка вправо 11"/>
          <p:cNvSpPr/>
          <p:nvPr/>
        </p:nvSpPr>
        <p:spPr>
          <a:xfrm>
            <a:off x="2143108" y="1071546"/>
            <a:ext cx="285752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071670" y="1285860"/>
            <a:ext cx="150019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928670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FFFF"/>
                </a:solidFill>
              </a:rPr>
              <a:t>+ (2+) </a:t>
            </a:r>
            <a:r>
              <a:rPr lang="ru-RU" b="1" i="1" dirty="0" err="1" smtClean="0">
                <a:solidFill>
                  <a:srgbClr val="FFFFFF"/>
                </a:solidFill>
              </a:rPr>
              <a:t>инвести-ционных</a:t>
            </a:r>
            <a:r>
              <a:rPr lang="ru-RU" b="1" i="1" dirty="0" smtClean="0">
                <a:solidFill>
                  <a:srgbClr val="FFFFFF"/>
                </a:solidFill>
              </a:rPr>
              <a:t> цикла? </a:t>
            </a:r>
            <a:endParaRPr lang="ru-RU" b="1" i="1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6587803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A.Konoplyanik</a:t>
            </a:r>
            <a:r>
              <a:rPr lang="en-US" sz="1400" dirty="0" smtClean="0"/>
              <a:t>, ENERGETIKA-XXI, RT-2, SPB, 29.11.2013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7438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000125"/>
            <a:ext cx="7415212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715436" cy="56197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Oil &amp; Gas </a:t>
            </a:r>
            <a:r>
              <a:rPr lang="en-US" sz="2000" b="1" dirty="0" err="1" smtClean="0">
                <a:solidFill>
                  <a:schemeClr val="tx1"/>
                </a:solidFill>
                <a:latin typeface="Verdana" pitchFamily="34" charset="0"/>
              </a:rPr>
              <a:t>Hubbert’s</a:t>
            </a:r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</a:rPr>
              <a:t> curves: upward-right supply peaks steady movements</a:t>
            </a:r>
            <a:endParaRPr lang="ru-RU" sz="20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6929438" y="571500"/>
            <a:ext cx="2071687" cy="1928813"/>
          </a:xfrm>
          <a:prstGeom prst="wedgeRectCallout">
            <a:avLst>
              <a:gd name="adj1" fmla="val -149803"/>
              <a:gd name="adj2" fmla="val 5668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Deep horizons, deep offshore, Arctic, shale gas, CBM, CSM,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CMM, tight gas, gas hydrates, etc…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6" name="Прямоугольная выноска 25"/>
          <p:cNvSpPr/>
          <p:nvPr/>
        </p:nvSpPr>
        <p:spPr>
          <a:xfrm>
            <a:off x="7143750" y="2714625"/>
            <a:ext cx="1857375" cy="2000250"/>
          </a:xfrm>
          <a:prstGeom prst="wedgeRectCallout">
            <a:avLst>
              <a:gd name="adj1" fmla="val -246369"/>
              <a:gd name="adj2" fmla="val -7464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Deep horizons, deep offshore, Arctic, heavy oil, shale oil, tar sands, GTL, CTL</a:t>
            </a:r>
            <a:r>
              <a:rPr lang="en-US" dirty="0" smtClean="0">
                <a:solidFill>
                  <a:srgbClr val="000000"/>
                </a:solidFill>
              </a:rPr>
              <a:t>, XTL, </a:t>
            </a:r>
            <a:r>
              <a:rPr lang="en-US" dirty="0">
                <a:solidFill>
                  <a:srgbClr val="000000"/>
                </a:solidFill>
              </a:rPr>
              <a:t>etc…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5369" name="TextBox 26"/>
          <p:cNvSpPr txBox="1">
            <a:spLocks noChangeArrowheads="1"/>
          </p:cNvSpPr>
          <p:nvPr/>
        </p:nvSpPr>
        <p:spPr bwMode="auto">
          <a:xfrm>
            <a:off x="2928926" y="4786322"/>
            <a:ext cx="621507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0000"/>
                </a:solidFill>
              </a:rPr>
              <a:t>Legend:</a:t>
            </a:r>
            <a:r>
              <a:rPr lang="en-US" sz="1400" dirty="0" smtClean="0">
                <a:solidFill>
                  <a:srgbClr val="000000"/>
                </a:solidFill>
              </a:rPr>
              <a:t> CBM </a:t>
            </a:r>
            <a:r>
              <a:rPr lang="en-US" sz="1400" dirty="0">
                <a:solidFill>
                  <a:srgbClr val="000000"/>
                </a:solidFill>
              </a:rPr>
              <a:t>= </a:t>
            </a:r>
            <a:r>
              <a:rPr lang="en-US" sz="1400" dirty="0" err="1">
                <a:solidFill>
                  <a:srgbClr val="000000"/>
                </a:solidFill>
              </a:rPr>
              <a:t>coalbed</a:t>
            </a:r>
            <a:r>
              <a:rPr lang="en-US" sz="1400" dirty="0">
                <a:solidFill>
                  <a:srgbClr val="000000"/>
                </a:solidFill>
              </a:rPr>
              <a:t> methane (from </a:t>
            </a:r>
            <a:r>
              <a:rPr lang="en-US" sz="1400" dirty="0" err="1">
                <a:solidFill>
                  <a:srgbClr val="000000"/>
                </a:solidFill>
              </a:rPr>
              <a:t>unmined</a:t>
            </a:r>
            <a:r>
              <a:rPr lang="en-US" sz="1400" dirty="0">
                <a:solidFill>
                  <a:srgbClr val="000000"/>
                </a:solidFill>
              </a:rPr>
              <a:t> rock), CSM = </a:t>
            </a:r>
            <a:r>
              <a:rPr lang="en-US" sz="1400" dirty="0" err="1">
                <a:solidFill>
                  <a:srgbClr val="000000"/>
                </a:solidFill>
              </a:rPr>
              <a:t>coalseam</a:t>
            </a:r>
            <a:r>
              <a:rPr lang="en-US" sz="1400" dirty="0">
                <a:solidFill>
                  <a:srgbClr val="000000"/>
                </a:solidFill>
              </a:rPr>
              <a:t> methane (from active coal mines), CMM = coalmine methane (from abandoned coal mines), GTL = gas-to-liquids, CTL = </a:t>
            </a:r>
            <a:r>
              <a:rPr lang="en-US" sz="1400" dirty="0" smtClean="0">
                <a:solidFill>
                  <a:srgbClr val="000000"/>
                </a:solidFill>
              </a:rPr>
              <a:t>coal-to-liquids, XTL = biomass to liquids  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57214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We will not reach </a:t>
            </a:r>
            <a:r>
              <a:rPr lang="en-US" sz="2000" b="1" dirty="0" err="1" smtClean="0">
                <a:solidFill>
                  <a:srgbClr val="FF0000"/>
                </a:solidFill>
              </a:rPr>
              <a:t>Hubbert’s</a:t>
            </a:r>
            <a:r>
              <a:rPr lang="en-US" sz="2000" b="1" dirty="0" smtClean="0">
                <a:solidFill>
                  <a:srgbClr val="FF0000"/>
                </a:solidFill>
              </a:rPr>
              <a:t> peaks in O&amp;G at least within TWO INVESTMENT CYCLES (first - based on currently commercialized technologies,  second – based on those yet not commercialized technologies that are currently at R&amp;D stage)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6587803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A.Konoplyanik</a:t>
            </a:r>
            <a:r>
              <a:rPr lang="en-US" sz="1400" dirty="0" smtClean="0"/>
              <a:t>, ENERGETIKA-XXI, RT-2, SPB, 29.11.2013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23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283</Words>
  <Application>Microsoft Office PowerPoint</Application>
  <PresentationFormat>Экран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Default Design</vt:lpstr>
      <vt:lpstr>Круглый стол 2. Геополитические изменения, энергетическая безопасность и энергетическая парадигма  XXI века: уголь, нефть, газ (вступительное слово модератора) Round Table 2. Geopolitical changes, energy security &amp; energy paradigm for XXI century: coal, oil, gas (introductory remarks of moderator)</vt:lpstr>
      <vt:lpstr>Эволюция рынков нефти и газа: от менее к более конкурентной среде (экономическая интерпретация «кривых Хабберта») </vt:lpstr>
      <vt:lpstr>Oil &amp; Gas Hubbert’s curves: upward-right supply peaks steady movements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2. Геополитические изменения, энергетическая безопасность и энергетическая парадигма  XXI века: уголь, нефть, газ,</dc:title>
  <dc:creator>Administrator</dc:creator>
  <cp:lastModifiedBy>Administrator</cp:lastModifiedBy>
  <cp:revision>4</cp:revision>
  <dcterms:created xsi:type="dcterms:W3CDTF">2013-11-27T11:58:16Z</dcterms:created>
  <dcterms:modified xsi:type="dcterms:W3CDTF">2013-12-02T13:00:11Z</dcterms:modified>
</cp:coreProperties>
</file>