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60" r:id="rId2"/>
  </p:sldMasterIdLst>
  <p:notesMasterIdLst>
    <p:notesMasterId r:id="rId6"/>
  </p:notesMasterIdLst>
  <p:sldIdLst>
    <p:sldId id="256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E33DCD-462F-4B56-BE0C-79D6EE9BE74C}" type="datetimeFigureOut">
              <a:rPr lang="ru-RU" smtClean="0"/>
              <a:t>02.12.2013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C0F2F8-85C5-41C4-9FE9-813AEDCECF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99333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3508422-4CAA-489F-A642-657F9FDEF5F1}" type="slidenum">
              <a:rPr lang="en-US" smtClean="0">
                <a:solidFill>
                  <a:prstClr val="black"/>
                </a:solidFill>
                <a:latin typeface="Arial" pitchFamily="34" charset="0"/>
              </a:rPr>
              <a:pPr/>
              <a:t>2</a:t>
            </a:fld>
            <a:endParaRPr lang="en-US" smtClean="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4343400"/>
            <a:ext cx="5489575" cy="4114800"/>
          </a:xfrm>
          <a:noFill/>
          <a:ln/>
        </p:spPr>
        <p:txBody>
          <a:bodyPr/>
          <a:lstStyle/>
          <a:p>
            <a:endParaRPr lang="ru-RU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D93CC-956E-43F9-AB92-E2A0169C7536}" type="datetime1">
              <a:rPr lang="ru-RU" smtClean="0"/>
              <a:t>02.12.2013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A.Konoplyanik, ENERGETIKA-XXI, RT-2, SPB, 29.11.2013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141BB-5A1D-46FD-8452-D49364B415EC}" type="datetime1">
              <a:rPr lang="ru-RU" smtClean="0"/>
              <a:t>02.12.2013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A.Konoplyanik, ENERGETIKA-XXI, RT-2, SPB, 29.11.2013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40065-2574-4537-AF81-2A2064E2230C}" type="datetime1">
              <a:rPr lang="ru-RU" smtClean="0"/>
              <a:t>02.12.2013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A.Konoplyanik, ENERGETIKA-XXI, RT-2, SPB, 29.11.2013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00C5E0-4577-44D9-8008-B6514A783291}" type="datetime1">
              <a:rPr lang="ru-RU" smtClean="0">
                <a:solidFill>
                  <a:srgbClr val="000000"/>
                </a:solidFill>
              </a:rPr>
              <a:t>02.12.2013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smtClean="0">
                <a:solidFill>
                  <a:srgbClr val="000000"/>
                </a:solidFill>
              </a:rPr>
              <a:t>A.Konoplyanik, ENERGETIKA-XXI, RT-2, SPB, 29.11.2013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7EFBF9-B627-4741-B281-36719889C09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8EFC5-BFDD-41ED-9088-7EF2F383651A}" type="datetime1">
              <a:rPr lang="ru-RU" smtClean="0"/>
              <a:t>02.12.2013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A.Konoplyanik, ENERGETIKA-XXI, RT-2, SPB, 29.11.2013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4C499-B2D5-4F73-A75D-DD33579A9F81}" type="datetime1">
              <a:rPr lang="ru-RU" smtClean="0"/>
              <a:t>02.12.2013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A.Konoplyanik, ENERGETIKA-XXI, RT-2, SPB, 29.11.2013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7B96F-2DA5-4105-9EE6-F8E8AD2CBC12}" type="datetime1">
              <a:rPr lang="ru-RU" smtClean="0"/>
              <a:t>02.12.2013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A.Konoplyanik, ENERGETIKA-XXI, RT-2, SPB, 29.11.2013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D693A-26C3-4228-AFDE-95E6640F7614}" type="datetime1">
              <a:rPr lang="ru-RU" smtClean="0"/>
              <a:t>02.12.2013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A.Konoplyanik, ENERGETIKA-XXI, RT-2, SPB, 29.11.2013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6E849-5DD7-467E-8760-B11EB32EF9E8}" type="datetime1">
              <a:rPr lang="ru-RU" smtClean="0"/>
              <a:t>02.12.2013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A.Konoplyanik, ENERGETIKA-XXI, RT-2, SPB, 29.11.2013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FA53E-9AEE-4443-8459-E846674BC9A1}" type="datetime1">
              <a:rPr lang="ru-RU" smtClean="0"/>
              <a:t>02.12.2013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A.Konoplyanik, ENERGETIKA-XXI, RT-2, SPB, 29.11.2013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C4CE5-6722-4CB7-8EAD-D859C6218CCE}" type="datetime1">
              <a:rPr lang="ru-RU" smtClean="0"/>
              <a:t>02.12.2013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A.Konoplyanik, ENERGETIKA-XXI, RT-2, SPB, 29.11.2013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E3ABD-7C2F-4794-B4E7-6CEA4E1D0658}" type="datetime1">
              <a:rPr lang="ru-RU" smtClean="0"/>
              <a:t>02.12.2013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A.Konoplyanik, ENERGETIKA-XXI, RT-2, SPB, 29.11.2013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B70DF3-6731-4199-B7EF-A46211D0A9E1}" type="datetime1">
              <a:rPr lang="ru-RU" smtClean="0"/>
              <a:t>02.12.2013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sv-SE" smtClean="0"/>
              <a:t>A.Konoplyanik, ENERGETIKA-XXI, RT-2, SPB, 29.11.2013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chemeClr val="bg1"/>
            </a:gs>
            <a:gs pos="100000">
              <a:srgbClr val="FFE0C1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fld id="{526E8E91-1980-44F9-B83E-3D81384F4B22}" type="datetime1">
              <a:rPr lang="ru-RU" smtClean="0">
                <a:solidFill>
                  <a:srgbClr val="000000"/>
                </a:solidFill>
              </a:rPr>
              <a:t>02.12.2013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r>
              <a:rPr lang="sv-SE" smtClean="0">
                <a:solidFill>
                  <a:srgbClr val="000000"/>
                </a:solidFill>
              </a:rPr>
              <a:t>A.Konoplyanik, ENERGETIKA-XXI, RT-2, SPB, 29.11.2013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798F14D0-605A-4E62-A944-3EE10560BED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7709"/>
            <a:ext cx="9144000" cy="3212701"/>
          </a:xfrm>
        </p:spPr>
        <p:txBody>
          <a:bodyPr>
            <a:normAutofit fontScale="90000"/>
          </a:bodyPr>
          <a:lstStyle/>
          <a:p>
            <a:r>
              <a:rPr lang="ru-RU" sz="3200" b="1" dirty="0"/>
              <a:t>Круглый стол </a:t>
            </a:r>
            <a:r>
              <a:rPr lang="en-US" sz="3200" b="1" dirty="0"/>
              <a:t>2. </a:t>
            </a:r>
            <a:r>
              <a:rPr lang="ru-RU" sz="3200" b="1" dirty="0"/>
              <a:t>Геополитические изменения, энергетическая безопасность и энергетическая парадигма  </a:t>
            </a:r>
            <a:r>
              <a:rPr lang="en-US" sz="3200" b="1" dirty="0"/>
              <a:t>XXI </a:t>
            </a:r>
            <a:r>
              <a:rPr lang="ru-RU" sz="3200" b="1" dirty="0"/>
              <a:t>века: уголь, нефть, </a:t>
            </a:r>
            <a:r>
              <a:rPr lang="ru-RU" sz="3200" b="1" dirty="0" smtClean="0"/>
              <a:t>газ (вступительное слово модератора)</a:t>
            </a:r>
            <a:br>
              <a:rPr lang="ru-RU" sz="3200" b="1" dirty="0" smtClean="0"/>
            </a:br>
            <a:r>
              <a:rPr lang="en-US" sz="3200" b="1" dirty="0" smtClean="0"/>
              <a:t>Round Table 2. Geopolitical changes, energy security &amp; energy paradigm for XXI century: coal, oil, gas (introductory remarks of moderator)</a:t>
            </a: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4941168"/>
            <a:ext cx="8712968" cy="1752600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/>
              <a:t>VI</a:t>
            </a:r>
            <a:r>
              <a:rPr lang="ru-RU" b="1" dirty="0" smtClean="0"/>
              <a:t> </a:t>
            </a:r>
            <a:r>
              <a:rPr lang="ru-RU" b="1" dirty="0"/>
              <a:t>Международная конференция </a:t>
            </a:r>
            <a:br>
              <a:rPr lang="ru-RU" b="1" dirty="0"/>
            </a:br>
            <a:r>
              <a:rPr lang="ru-RU" b="1" dirty="0"/>
              <a:t>«Энергетика </a:t>
            </a:r>
            <a:r>
              <a:rPr lang="en-US" b="1" dirty="0"/>
              <a:t>XXI</a:t>
            </a:r>
            <a:r>
              <a:rPr lang="ru-RU" b="1" dirty="0"/>
              <a:t>: экономика, политика, экология</a:t>
            </a:r>
            <a:r>
              <a:rPr lang="ru-RU" b="1" dirty="0" smtClean="0"/>
              <a:t>»</a:t>
            </a:r>
            <a:r>
              <a:rPr lang="en-US" b="1" dirty="0" smtClean="0"/>
              <a:t> </a:t>
            </a:r>
            <a:r>
              <a:rPr lang="ru-RU" b="1" dirty="0" smtClean="0"/>
              <a:t>на тему «Энергетика </a:t>
            </a:r>
            <a:r>
              <a:rPr lang="ru-RU" b="1" dirty="0"/>
              <a:t>России: выбор стратегии для 21 века</a:t>
            </a:r>
            <a:r>
              <a:rPr lang="ru-RU" b="1" dirty="0" smtClean="0"/>
              <a:t>», Санкт-Петербург, 29.11.2013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115616" y="3356992"/>
            <a:ext cx="691276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err="1" smtClean="0">
                <a:solidFill>
                  <a:srgbClr val="F79646">
                    <a:lumMod val="75000"/>
                  </a:srgbClr>
                </a:solidFill>
              </a:rPr>
              <a:t>А.А.Конопляник</a:t>
            </a:r>
            <a:r>
              <a:rPr lang="ru-RU" sz="2400" b="1" dirty="0" smtClean="0">
                <a:solidFill>
                  <a:srgbClr val="F79646">
                    <a:lumMod val="75000"/>
                  </a:srgbClr>
                </a:solidFill>
              </a:rPr>
              <a:t>, д.э.н., </a:t>
            </a:r>
            <a:endParaRPr lang="en-US" sz="2400" b="1" dirty="0" smtClean="0">
              <a:solidFill>
                <a:srgbClr val="F79646">
                  <a:lumMod val="75000"/>
                </a:srgbClr>
              </a:solidFill>
            </a:endParaRPr>
          </a:p>
          <a:p>
            <a:pPr algn="ctr"/>
            <a:r>
              <a:rPr lang="ru-RU" b="1" dirty="0" smtClean="0">
                <a:solidFill>
                  <a:srgbClr val="F79646">
                    <a:lumMod val="75000"/>
                  </a:srgbClr>
                </a:solidFill>
              </a:rPr>
              <a:t>Советник генерального директора ООО «Газпром экспорт»</a:t>
            </a:r>
            <a:r>
              <a:rPr lang="en-US" b="1" dirty="0" smtClean="0">
                <a:solidFill>
                  <a:srgbClr val="F79646">
                    <a:lumMod val="75000"/>
                  </a:srgbClr>
                </a:solidFill>
              </a:rPr>
              <a:t>,</a:t>
            </a:r>
          </a:p>
          <a:p>
            <a:pPr algn="ctr"/>
            <a:r>
              <a:rPr lang="ru-RU" b="1" dirty="0" smtClean="0">
                <a:solidFill>
                  <a:srgbClr val="F79646">
                    <a:lumMod val="75000"/>
                  </a:srgbClr>
                </a:solidFill>
              </a:rPr>
              <a:t>Профессор кафедры «Международный нефтегазовый бизнес»</a:t>
            </a:r>
            <a:br>
              <a:rPr lang="ru-RU" b="1" dirty="0" smtClean="0">
                <a:solidFill>
                  <a:srgbClr val="F79646">
                    <a:lumMod val="75000"/>
                  </a:srgbClr>
                </a:solidFill>
              </a:rPr>
            </a:br>
            <a:r>
              <a:rPr lang="ru-RU" b="1" dirty="0" smtClean="0">
                <a:solidFill>
                  <a:srgbClr val="F79646">
                    <a:lumMod val="75000"/>
                  </a:srgbClr>
                </a:solidFill>
              </a:rPr>
              <a:t>РГУ нефти и газа </a:t>
            </a:r>
            <a:r>
              <a:rPr lang="ru-RU" b="1" dirty="0" err="1" smtClean="0">
                <a:solidFill>
                  <a:srgbClr val="F79646">
                    <a:lumMod val="75000"/>
                  </a:srgbClr>
                </a:solidFill>
              </a:rPr>
              <a:t>им.Губкина</a:t>
            </a:r>
            <a:endParaRPr lang="en-US" b="1" dirty="0" smtClean="0">
              <a:solidFill>
                <a:srgbClr val="F79646">
                  <a:lumMod val="75000"/>
                </a:srgbClr>
              </a:solidFill>
            </a:endParaRPr>
          </a:p>
          <a:p>
            <a:pPr algn="ctr"/>
            <a:r>
              <a:rPr lang="en-US" b="1" dirty="0" smtClean="0">
                <a:solidFill>
                  <a:srgbClr val="F79646">
                    <a:lumMod val="75000"/>
                  </a:srgbClr>
                </a:solidFill>
              </a:rPr>
              <a:t>www.konoplyanik.ru</a:t>
            </a:r>
            <a:endParaRPr lang="ru-RU" b="1" dirty="0">
              <a:solidFill>
                <a:srgbClr val="F79646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6379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9" name="Picture 3" descr="R Figure 3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214282" y="928671"/>
            <a:ext cx="7215238" cy="5286412"/>
          </a:xfrm>
          <a:noFill/>
        </p:spPr>
      </p:pic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88913"/>
            <a:ext cx="8715404" cy="882633"/>
          </a:xfrm>
          <a:noFill/>
        </p:spPr>
        <p:txBody>
          <a:bodyPr/>
          <a:lstStyle/>
          <a:p>
            <a:pPr eaLnBrk="1" hangingPunct="1">
              <a:tabLst>
                <a:tab pos="1376363" algn="l"/>
              </a:tabLst>
            </a:pPr>
            <a:r>
              <a:rPr lang="ru-RU" sz="2000" b="1" dirty="0" smtClean="0">
                <a:solidFill>
                  <a:srgbClr val="0066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Эволюция рынков нефти и газа:</a:t>
            </a:r>
            <a:r>
              <a:rPr lang="en-US" sz="2000" b="1" dirty="0" smtClean="0">
                <a:solidFill>
                  <a:srgbClr val="0066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000" b="1" dirty="0" smtClean="0">
                <a:solidFill>
                  <a:srgbClr val="0066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от менее к более конкурентной среде (экономическая интерпретация «кривых </a:t>
            </a:r>
            <a:r>
              <a:rPr lang="ru-RU" sz="2000" b="1" dirty="0" err="1" smtClean="0">
                <a:solidFill>
                  <a:srgbClr val="0066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Хабберта</a:t>
            </a:r>
            <a:r>
              <a:rPr lang="ru-RU" sz="2000" b="1" dirty="0" smtClean="0">
                <a:solidFill>
                  <a:srgbClr val="0066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») </a:t>
            </a:r>
            <a:endParaRPr lang="en-US" sz="2000" b="1" dirty="0" smtClean="0">
              <a:solidFill>
                <a:srgbClr val="006699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1447800" y="6142038"/>
            <a:ext cx="7620000" cy="3349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r">
              <a:spcBef>
                <a:spcPct val="20000"/>
              </a:spcBef>
            </a:pPr>
            <a:endParaRPr lang="ru-RU" sz="1400" b="1" i="1">
              <a:solidFill>
                <a:srgbClr val="000000"/>
              </a:solidFill>
            </a:endParaRPr>
          </a:p>
        </p:txBody>
      </p:sp>
      <p:sp>
        <p:nvSpPr>
          <p:cNvPr id="8" name="Прямоугольная выноска 7"/>
          <p:cNvSpPr/>
          <p:nvPr/>
        </p:nvSpPr>
        <p:spPr>
          <a:xfrm>
            <a:off x="6143636" y="857232"/>
            <a:ext cx="2857520" cy="1928826"/>
          </a:xfrm>
          <a:prstGeom prst="wedgeRectCallout">
            <a:avLst>
              <a:gd name="adj1" fmla="val -74536"/>
              <a:gd name="adj2" fmla="val -7686"/>
            </a:avLst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solidFill>
                  <a:srgbClr val="000000"/>
                </a:solidFill>
              </a:rPr>
              <a:t>Глубокие горизонты, глубоководный шельф, Арктика, сланцевый газ, метан угольных пластов, </a:t>
            </a:r>
            <a:r>
              <a:rPr lang="ru-RU" dirty="0" err="1" smtClean="0">
                <a:solidFill>
                  <a:srgbClr val="000000"/>
                </a:solidFill>
              </a:rPr>
              <a:t>биогаз</a:t>
            </a:r>
            <a:r>
              <a:rPr lang="ru-RU" dirty="0" smtClean="0">
                <a:solidFill>
                  <a:srgbClr val="000000"/>
                </a:solidFill>
              </a:rPr>
              <a:t>, низконапорный газ, </a:t>
            </a:r>
            <a:r>
              <a:rPr lang="ru-RU" dirty="0" err="1" smtClean="0">
                <a:solidFill>
                  <a:srgbClr val="000000"/>
                </a:solidFill>
              </a:rPr>
              <a:t>газогидраты</a:t>
            </a:r>
            <a:r>
              <a:rPr lang="ru-RU" dirty="0" smtClean="0">
                <a:solidFill>
                  <a:srgbClr val="000000"/>
                </a:solidFill>
              </a:rPr>
              <a:t>, ... 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9" name="Прямоугольная выноска 8"/>
          <p:cNvSpPr/>
          <p:nvPr/>
        </p:nvSpPr>
        <p:spPr>
          <a:xfrm>
            <a:off x="6643702" y="3164338"/>
            <a:ext cx="2357423" cy="2928958"/>
          </a:xfrm>
          <a:prstGeom prst="wedgeRectCallout">
            <a:avLst>
              <a:gd name="adj1" fmla="val -168818"/>
              <a:gd name="adj2" fmla="val -74415"/>
            </a:avLst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solidFill>
                  <a:srgbClr val="000000"/>
                </a:solidFill>
              </a:rPr>
              <a:t>Глубокие горизонты</a:t>
            </a:r>
            <a:r>
              <a:rPr lang="en-US" dirty="0" smtClean="0">
                <a:solidFill>
                  <a:srgbClr val="000000"/>
                </a:solidFill>
              </a:rPr>
              <a:t>, </a:t>
            </a:r>
            <a:r>
              <a:rPr lang="ru-RU" dirty="0" smtClean="0">
                <a:solidFill>
                  <a:srgbClr val="000000"/>
                </a:solidFill>
              </a:rPr>
              <a:t>глубоководный шельф</a:t>
            </a:r>
            <a:r>
              <a:rPr lang="en-US" dirty="0" smtClean="0">
                <a:solidFill>
                  <a:srgbClr val="000000"/>
                </a:solidFill>
              </a:rPr>
              <a:t>, </a:t>
            </a:r>
            <a:r>
              <a:rPr lang="ru-RU" dirty="0" smtClean="0">
                <a:solidFill>
                  <a:srgbClr val="000000"/>
                </a:solidFill>
              </a:rPr>
              <a:t>Арктика</a:t>
            </a:r>
            <a:r>
              <a:rPr lang="en-US" dirty="0" smtClean="0">
                <a:solidFill>
                  <a:srgbClr val="000000"/>
                </a:solidFill>
              </a:rPr>
              <a:t>, </a:t>
            </a:r>
            <a:r>
              <a:rPr lang="ru-RU" dirty="0" smtClean="0">
                <a:solidFill>
                  <a:srgbClr val="000000"/>
                </a:solidFill>
              </a:rPr>
              <a:t>тяжелая нефть</a:t>
            </a:r>
            <a:r>
              <a:rPr lang="en-US" dirty="0" smtClean="0">
                <a:solidFill>
                  <a:srgbClr val="000000"/>
                </a:solidFill>
              </a:rPr>
              <a:t>,</a:t>
            </a:r>
            <a:r>
              <a:rPr lang="ru-RU" dirty="0" smtClean="0">
                <a:solidFill>
                  <a:srgbClr val="000000"/>
                </a:solidFill>
              </a:rPr>
              <a:t> сланцевая нефть</a:t>
            </a:r>
            <a:r>
              <a:rPr lang="en-US" dirty="0" smtClean="0">
                <a:solidFill>
                  <a:srgbClr val="000000"/>
                </a:solidFill>
              </a:rPr>
              <a:t>, </a:t>
            </a:r>
            <a:r>
              <a:rPr lang="ru-RU" dirty="0" smtClean="0">
                <a:solidFill>
                  <a:srgbClr val="000000"/>
                </a:solidFill>
              </a:rPr>
              <a:t>битуминозные песчаники</a:t>
            </a:r>
            <a:r>
              <a:rPr lang="en-US" dirty="0" smtClean="0">
                <a:solidFill>
                  <a:srgbClr val="000000"/>
                </a:solidFill>
              </a:rPr>
              <a:t>, </a:t>
            </a:r>
            <a:r>
              <a:rPr lang="ru-RU" dirty="0" smtClean="0">
                <a:solidFill>
                  <a:srgbClr val="000000"/>
                </a:solidFill>
              </a:rPr>
              <a:t>«газ в жидкость», «уголь в жидкость», «биомасса в жидкость», </a:t>
            </a:r>
            <a:r>
              <a:rPr lang="en-US" dirty="0" smtClean="0">
                <a:solidFill>
                  <a:srgbClr val="000000"/>
                </a:solidFill>
              </a:rPr>
              <a:t>…</a:t>
            </a:r>
            <a:endParaRPr lang="ru-RU" dirty="0">
              <a:solidFill>
                <a:srgbClr val="000000"/>
              </a:solidFill>
            </a:endParaRP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 rot="5400000">
            <a:off x="2856693" y="2143116"/>
            <a:ext cx="1429554" cy="79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rot="5400000">
            <a:off x="4501356" y="1570818"/>
            <a:ext cx="1000132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Стрелка вправо 11"/>
          <p:cNvSpPr/>
          <p:nvPr/>
        </p:nvSpPr>
        <p:spPr>
          <a:xfrm>
            <a:off x="2143108" y="1071546"/>
            <a:ext cx="2857520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FFFF"/>
              </a:solidFill>
            </a:endParaRPr>
          </a:p>
        </p:txBody>
      </p:sp>
      <p:sp>
        <p:nvSpPr>
          <p:cNvPr id="13" name="Стрелка вправо 12"/>
          <p:cNvSpPr/>
          <p:nvPr/>
        </p:nvSpPr>
        <p:spPr>
          <a:xfrm>
            <a:off x="2071670" y="1285860"/>
            <a:ext cx="1500198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FFFF"/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285720" y="928670"/>
            <a:ext cx="2071702" cy="6429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i="1" dirty="0" smtClean="0">
                <a:solidFill>
                  <a:srgbClr val="FFFFFF"/>
                </a:solidFill>
              </a:rPr>
              <a:t>+ (2+) </a:t>
            </a:r>
            <a:r>
              <a:rPr lang="ru-RU" b="1" i="1" dirty="0" err="1" smtClean="0">
                <a:solidFill>
                  <a:srgbClr val="FFFFFF"/>
                </a:solidFill>
              </a:rPr>
              <a:t>инвести-ционных</a:t>
            </a:r>
            <a:r>
              <a:rPr lang="ru-RU" b="1" i="1" dirty="0" smtClean="0">
                <a:solidFill>
                  <a:srgbClr val="FFFFFF"/>
                </a:solidFill>
              </a:rPr>
              <a:t> цикла? </a:t>
            </a:r>
            <a:endParaRPr lang="ru-RU" b="1" i="1" dirty="0">
              <a:solidFill>
                <a:srgbClr val="FFFFFF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835696" y="6587803"/>
            <a:ext cx="58326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 smtClean="0"/>
              <a:t>A.Konoplyanik</a:t>
            </a:r>
            <a:r>
              <a:rPr lang="en-US" sz="1400" dirty="0" smtClean="0"/>
              <a:t>, ENERGETIKA-XXI, RT-2, SPB, 29.11.2013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227438328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88" y="1000125"/>
            <a:ext cx="7415212" cy="4494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Заголовок 1"/>
          <p:cNvSpPr>
            <a:spLocks noGrp="1"/>
          </p:cNvSpPr>
          <p:nvPr>
            <p:ph type="title"/>
          </p:nvPr>
        </p:nvSpPr>
        <p:spPr>
          <a:xfrm>
            <a:off x="214282" y="152400"/>
            <a:ext cx="8715436" cy="561975"/>
          </a:xfrm>
        </p:spPr>
        <p:txBody>
          <a:bodyPr/>
          <a:lstStyle/>
          <a:p>
            <a:r>
              <a:rPr lang="en-US" sz="2000" b="1" dirty="0" smtClean="0">
                <a:solidFill>
                  <a:schemeClr val="tx1"/>
                </a:solidFill>
                <a:latin typeface="Verdana" pitchFamily="34" charset="0"/>
              </a:rPr>
              <a:t>Oil &amp; Gas </a:t>
            </a:r>
            <a:r>
              <a:rPr lang="en-US" sz="2000" b="1" dirty="0" err="1" smtClean="0">
                <a:solidFill>
                  <a:schemeClr val="tx1"/>
                </a:solidFill>
                <a:latin typeface="Verdana" pitchFamily="34" charset="0"/>
              </a:rPr>
              <a:t>Hubbert’s</a:t>
            </a:r>
            <a:r>
              <a:rPr lang="en-US" sz="2000" b="1" dirty="0" smtClean="0">
                <a:solidFill>
                  <a:schemeClr val="tx1"/>
                </a:solidFill>
                <a:latin typeface="Verdana" pitchFamily="34" charset="0"/>
              </a:rPr>
              <a:t> curves: upward-right supply peaks steady movements</a:t>
            </a:r>
            <a:endParaRPr lang="ru-RU" sz="2000" b="1" dirty="0" smtClean="0">
              <a:solidFill>
                <a:schemeClr val="tx1"/>
              </a:solidFill>
              <a:latin typeface="Verdana" pitchFamily="34" charset="0"/>
            </a:endParaRPr>
          </a:p>
        </p:txBody>
      </p:sp>
      <p:sp>
        <p:nvSpPr>
          <p:cNvPr id="25" name="Прямоугольная выноска 24"/>
          <p:cNvSpPr/>
          <p:nvPr/>
        </p:nvSpPr>
        <p:spPr>
          <a:xfrm>
            <a:off x="6929438" y="571500"/>
            <a:ext cx="2071687" cy="1928813"/>
          </a:xfrm>
          <a:prstGeom prst="wedgeRectCallout">
            <a:avLst>
              <a:gd name="adj1" fmla="val -149803"/>
              <a:gd name="adj2" fmla="val 5668"/>
            </a:avLst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rgbClr val="000000"/>
                </a:solidFill>
              </a:rPr>
              <a:t>Deep horizons, deep offshore, Arctic, shale gas, CBM, CSM, </a:t>
            </a:r>
            <a:br>
              <a:rPr lang="en-US" dirty="0">
                <a:solidFill>
                  <a:srgbClr val="000000"/>
                </a:solidFill>
              </a:rPr>
            </a:br>
            <a:r>
              <a:rPr lang="en-US" dirty="0">
                <a:solidFill>
                  <a:srgbClr val="000000"/>
                </a:solidFill>
              </a:rPr>
              <a:t>CMM, tight gas, gas hydrates, etc… </a:t>
            </a:r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26" name="Прямоугольная выноска 25"/>
          <p:cNvSpPr/>
          <p:nvPr/>
        </p:nvSpPr>
        <p:spPr>
          <a:xfrm>
            <a:off x="7143750" y="2714625"/>
            <a:ext cx="1857375" cy="2000250"/>
          </a:xfrm>
          <a:prstGeom prst="wedgeRectCallout">
            <a:avLst>
              <a:gd name="adj1" fmla="val -246369"/>
              <a:gd name="adj2" fmla="val -74642"/>
            </a:avLst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rgbClr val="000000"/>
                </a:solidFill>
              </a:rPr>
              <a:t>Deep horizons, deep offshore, Arctic, heavy oil, shale oil, tar sands, GTL, CTL</a:t>
            </a:r>
            <a:r>
              <a:rPr lang="en-US" dirty="0" smtClean="0">
                <a:solidFill>
                  <a:srgbClr val="000000"/>
                </a:solidFill>
              </a:rPr>
              <a:t>, XTL, </a:t>
            </a:r>
            <a:r>
              <a:rPr lang="en-US" dirty="0">
                <a:solidFill>
                  <a:srgbClr val="000000"/>
                </a:solidFill>
              </a:rPr>
              <a:t>etc…</a:t>
            </a:r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15369" name="TextBox 26"/>
          <p:cNvSpPr txBox="1">
            <a:spLocks noChangeArrowheads="1"/>
          </p:cNvSpPr>
          <p:nvPr/>
        </p:nvSpPr>
        <p:spPr bwMode="auto">
          <a:xfrm>
            <a:off x="2928926" y="4786322"/>
            <a:ext cx="6215074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u="sng" dirty="0" smtClean="0">
                <a:solidFill>
                  <a:srgbClr val="000000"/>
                </a:solidFill>
              </a:rPr>
              <a:t>Legend:</a:t>
            </a:r>
            <a:r>
              <a:rPr lang="en-US" sz="1400" dirty="0" smtClean="0">
                <a:solidFill>
                  <a:srgbClr val="000000"/>
                </a:solidFill>
              </a:rPr>
              <a:t> CBM </a:t>
            </a:r>
            <a:r>
              <a:rPr lang="en-US" sz="1400" dirty="0">
                <a:solidFill>
                  <a:srgbClr val="000000"/>
                </a:solidFill>
              </a:rPr>
              <a:t>= </a:t>
            </a:r>
            <a:r>
              <a:rPr lang="en-US" sz="1400" dirty="0" err="1">
                <a:solidFill>
                  <a:srgbClr val="000000"/>
                </a:solidFill>
              </a:rPr>
              <a:t>coalbed</a:t>
            </a:r>
            <a:r>
              <a:rPr lang="en-US" sz="1400" dirty="0">
                <a:solidFill>
                  <a:srgbClr val="000000"/>
                </a:solidFill>
              </a:rPr>
              <a:t> methane (from </a:t>
            </a:r>
            <a:r>
              <a:rPr lang="en-US" sz="1400" dirty="0" err="1">
                <a:solidFill>
                  <a:srgbClr val="000000"/>
                </a:solidFill>
              </a:rPr>
              <a:t>unmined</a:t>
            </a:r>
            <a:r>
              <a:rPr lang="en-US" sz="1400" dirty="0">
                <a:solidFill>
                  <a:srgbClr val="000000"/>
                </a:solidFill>
              </a:rPr>
              <a:t> rock), CSM = </a:t>
            </a:r>
            <a:r>
              <a:rPr lang="en-US" sz="1400" dirty="0" err="1">
                <a:solidFill>
                  <a:srgbClr val="000000"/>
                </a:solidFill>
              </a:rPr>
              <a:t>coalseam</a:t>
            </a:r>
            <a:r>
              <a:rPr lang="en-US" sz="1400" dirty="0">
                <a:solidFill>
                  <a:srgbClr val="000000"/>
                </a:solidFill>
              </a:rPr>
              <a:t> methane (from active coal mines), CMM = coalmine methane (from abandoned coal mines), GTL = gas-to-liquids, CTL = </a:t>
            </a:r>
            <a:r>
              <a:rPr lang="en-US" sz="1400" dirty="0" smtClean="0">
                <a:solidFill>
                  <a:srgbClr val="000000"/>
                </a:solidFill>
              </a:rPr>
              <a:t>coal-to-liquids, XTL = biomass to liquids  </a:t>
            </a:r>
            <a:endParaRPr lang="ru-RU" sz="1400" dirty="0">
              <a:solidFill>
                <a:srgbClr val="00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5572140"/>
            <a:ext cx="914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</a:rPr>
              <a:t>We will not reach </a:t>
            </a:r>
            <a:r>
              <a:rPr lang="en-US" sz="2000" b="1" dirty="0" err="1" smtClean="0">
                <a:solidFill>
                  <a:srgbClr val="FF0000"/>
                </a:solidFill>
              </a:rPr>
              <a:t>Hubbert’s</a:t>
            </a:r>
            <a:r>
              <a:rPr lang="en-US" sz="2000" b="1" dirty="0" smtClean="0">
                <a:solidFill>
                  <a:srgbClr val="FF0000"/>
                </a:solidFill>
              </a:rPr>
              <a:t> peaks in O&amp;G at least within TWO INVESTMENT CYCLES (first - based on currently commercialized technologies,  second – based on those yet not commercialized technologies that are currently at R&amp;D stage) </a:t>
            </a:r>
            <a:endParaRPr lang="ru-RU" sz="2000" b="1" dirty="0">
              <a:solidFill>
                <a:srgbClr val="FF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835696" y="6587803"/>
            <a:ext cx="58326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 smtClean="0"/>
              <a:t>A.Konoplyanik</a:t>
            </a:r>
            <a:r>
              <a:rPr lang="en-US" sz="1400" dirty="0" smtClean="0"/>
              <a:t>, ENERGETIKA-XXI, RT-2, SPB, 29.11.2013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222380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283</Words>
  <Application>Microsoft Office PowerPoint</Application>
  <PresentationFormat>Экран (4:3)</PresentationFormat>
  <Paragraphs>18</Paragraphs>
  <Slides>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3</vt:i4>
      </vt:variant>
    </vt:vector>
  </HeadingPairs>
  <TitlesOfParts>
    <vt:vector size="5" baseType="lpstr">
      <vt:lpstr>Тема Office</vt:lpstr>
      <vt:lpstr>Default Design</vt:lpstr>
      <vt:lpstr>Круглый стол 2. Геополитические изменения, энергетическая безопасность и энергетическая парадигма  XXI века: уголь, нефть, газ (вступительное слово модератора) Round Table 2. Geopolitical changes, energy security &amp; energy paradigm for XXI century: coal, oil, gas (introductory remarks of moderator)</vt:lpstr>
      <vt:lpstr>Эволюция рынков нефти и газа: от менее к более конкурентной среде (экономическая интерпретация «кривых Хабберта») </vt:lpstr>
      <vt:lpstr>Oil &amp; Gas Hubbert’s curves: upward-right supply peaks steady movements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Круглый стол 2. Геополитические изменения, энергетическая безопасность и энергетическая парадигма  XXI века: уголь, нефть, газ,</dc:title>
  <dc:creator>Administrator</dc:creator>
  <cp:lastModifiedBy>Administrator</cp:lastModifiedBy>
  <cp:revision>4</cp:revision>
  <dcterms:created xsi:type="dcterms:W3CDTF">2013-11-27T11:58:16Z</dcterms:created>
  <dcterms:modified xsi:type="dcterms:W3CDTF">2013-12-02T13:00:11Z</dcterms:modified>
</cp:coreProperties>
</file>